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79" r:id="rId6"/>
    <p:sldId id="260" r:id="rId7"/>
    <p:sldId id="261" r:id="rId8"/>
    <p:sldId id="262" r:id="rId9"/>
    <p:sldId id="263" r:id="rId10"/>
    <p:sldId id="280" r:id="rId11"/>
    <p:sldId id="275" r:id="rId12"/>
    <p:sldId id="281" r:id="rId13"/>
    <p:sldId id="264" r:id="rId14"/>
    <p:sldId id="265" r:id="rId15"/>
    <p:sldId id="277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572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E431-F885-4BF4-8527-AB3B2FF147C4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C7DC-20C1-41F3-9407-4205FC404F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E431-F885-4BF4-8527-AB3B2FF147C4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C7DC-20C1-41F3-9407-4205FC404F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E431-F885-4BF4-8527-AB3B2FF147C4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C7DC-20C1-41F3-9407-4205FC404F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E431-F885-4BF4-8527-AB3B2FF147C4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C7DC-20C1-41F3-9407-4205FC404F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E431-F885-4BF4-8527-AB3B2FF147C4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C7DC-20C1-41F3-9407-4205FC404F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E431-F885-4BF4-8527-AB3B2FF147C4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C7DC-20C1-41F3-9407-4205FC404F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E431-F885-4BF4-8527-AB3B2FF147C4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C7DC-20C1-41F3-9407-4205FC404F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E431-F885-4BF4-8527-AB3B2FF147C4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C7DC-20C1-41F3-9407-4205FC404F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E431-F885-4BF4-8527-AB3B2FF147C4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C7DC-20C1-41F3-9407-4205FC404F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E431-F885-4BF4-8527-AB3B2FF147C4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7C7DC-20C1-41F3-9407-4205FC404F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E431-F885-4BF4-8527-AB3B2FF147C4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87C7DC-20C1-41F3-9407-4205FC404F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336E431-F885-4BF4-8527-AB3B2FF147C4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87C7DC-20C1-41F3-9407-4205FC404F1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edg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2;&#1086;&#1103;%20&#1084;&#1091;&#1079;&#1099;&#1082;&#1072;\&#1052;&#1091;&#1079;&#1099;&#1082;&#1072;\&#1042;&#1099;&#1073;&#1086;&#1088;&#1082;&#1072;%20&#1080;&#1079;%20&#1082;&#1083;&#1072;&#1089;&#1089;&#1080;&#1082;&#1080;\08_Ameno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07-The%20Summer%20Knows.mp3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0;&#1072;&#1073;&#1099;%20&#1085;&#1077;%20&#1073;&#1099;&#1083;&#1086;%20&#1070;&#1048;&#1044;%20%5b3%5d.mp3" TargetMode="Externa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01-Serenade.mp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0;&#1072;&#1073;&#1099;%20&#1085;&#1077;%20&#1073;&#1099;&#1083;&#1086;%20&#1070;&#1048;&#1044;%20%5b3%5d.mp3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дд\svetofor4pq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7378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43174" y="142852"/>
            <a:ext cx="43245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МБДОУ </a:t>
            </a: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№ </a:t>
            </a: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70 г. Шахты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5877272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.Шахты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2016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Звук с компакт-диска 8">
            <a:hlinkClick r:id="" action="ppaction://media"/>
          </p:cNvPr>
          <p:cNvPicPr>
            <a:picLocks noRot="1" noChangeAspect="1"/>
          </p:cNvPicPr>
          <p:nvPr>
            <a:audioCd>
              <a:st track="6" time="20"/>
              <a:end track="6" time="50"/>
            </a:audioCd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85919" y="2357430"/>
            <a:ext cx="507209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Отчёт о работе МДОУ № 70 по предупреждению дорожно-транспортных </a:t>
            </a:r>
            <a:r>
              <a:rPr lang="ru-RU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проишествий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7965.JPG"/>
          <p:cNvPicPr>
            <a:picLocks noChangeAspect="1"/>
          </p:cNvPicPr>
          <p:nvPr/>
        </p:nvPicPr>
        <p:blipFill>
          <a:blip r:embed="rId2" cstate="print"/>
          <a:srcRect t="17647"/>
          <a:stretch>
            <a:fillRect/>
          </a:stretch>
        </p:blipFill>
        <p:spPr>
          <a:xfrm>
            <a:off x="214282" y="1000108"/>
            <a:ext cx="4626427" cy="2857496"/>
          </a:xfrm>
          <a:prstGeom prst="rect">
            <a:avLst/>
          </a:prstGeom>
        </p:spPr>
      </p:pic>
      <p:pic>
        <p:nvPicPr>
          <p:cNvPr id="3" name="Рисунок 2" descr="SAM_7968.JPG"/>
          <p:cNvPicPr>
            <a:picLocks noChangeAspect="1"/>
          </p:cNvPicPr>
          <p:nvPr/>
        </p:nvPicPr>
        <p:blipFill>
          <a:blip r:embed="rId3" cstate="print"/>
          <a:srcRect l="9375" t="18750" r="3906"/>
          <a:stretch>
            <a:fillRect/>
          </a:stretch>
        </p:blipFill>
        <p:spPr>
          <a:xfrm>
            <a:off x="4786314" y="3643314"/>
            <a:ext cx="4143404" cy="2911569"/>
          </a:xfrm>
          <a:prstGeom prst="rect">
            <a:avLst/>
          </a:prstGeom>
        </p:spPr>
      </p:pic>
      <p:pic>
        <p:nvPicPr>
          <p:cNvPr id="4" name="Рисунок 3" descr="SAM_8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7" y="4250512"/>
            <a:ext cx="3286148" cy="2464611"/>
          </a:xfrm>
          <a:prstGeom prst="rect">
            <a:avLst/>
          </a:prstGeom>
        </p:spPr>
      </p:pic>
      <p:pic>
        <p:nvPicPr>
          <p:cNvPr id="5" name="Рисунок 4" descr="SAM_8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785794"/>
            <a:ext cx="3429024" cy="2571768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836712"/>
            <a:ext cx="55081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в ДОУ по предупреждению дорожно-транспортного травматизма также проводится совместно и с сотрудниками ГИБДД.  Для детей организуются беседы,  в которых они могут лучше узнать специфику работы ГИБДД.</a:t>
            </a:r>
          </a:p>
        </p:txBody>
      </p:sp>
      <p:pic>
        <p:nvPicPr>
          <p:cNvPr id="3" name="Picture 4" descr="E:\пдд\Untitled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7776" y="2139359"/>
            <a:ext cx="2016224" cy="4718641"/>
          </a:xfrm>
          <a:prstGeom prst="rect">
            <a:avLst/>
          </a:prstGeom>
          <a:noFill/>
        </p:spPr>
      </p:pic>
      <p:pic>
        <p:nvPicPr>
          <p:cNvPr id="33793" name="Picture 1" descr="E:\пдд\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45024"/>
            <a:ext cx="4456000" cy="30243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7996.JPG"/>
          <p:cNvPicPr>
            <a:picLocks noChangeAspect="1"/>
          </p:cNvPicPr>
          <p:nvPr/>
        </p:nvPicPr>
        <p:blipFill>
          <a:blip r:embed="rId2" cstate="print"/>
          <a:srcRect t="17391" b="11014"/>
          <a:stretch>
            <a:fillRect/>
          </a:stretch>
        </p:blipFill>
        <p:spPr>
          <a:xfrm>
            <a:off x="1714480" y="285728"/>
            <a:ext cx="6252957" cy="3714776"/>
          </a:xfrm>
          <a:prstGeom prst="rect">
            <a:avLst/>
          </a:prstGeom>
        </p:spPr>
      </p:pic>
      <p:pic>
        <p:nvPicPr>
          <p:cNvPr id="2" name="Рисунок 1" descr="SAM_79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857628"/>
            <a:ext cx="3619493" cy="2714620"/>
          </a:xfrm>
          <a:prstGeom prst="rect">
            <a:avLst/>
          </a:prstGeom>
        </p:spPr>
      </p:pic>
      <p:pic>
        <p:nvPicPr>
          <p:cNvPr id="3" name="Рисунок 2" descr="SAM_7973.JPG"/>
          <p:cNvPicPr>
            <a:picLocks noChangeAspect="1"/>
          </p:cNvPicPr>
          <p:nvPr/>
        </p:nvPicPr>
        <p:blipFill>
          <a:blip r:embed="rId4" cstate="print"/>
          <a:srcRect t="20000"/>
          <a:stretch>
            <a:fillRect/>
          </a:stretch>
        </p:blipFill>
        <p:spPr>
          <a:xfrm>
            <a:off x="5214942" y="4214818"/>
            <a:ext cx="3571908" cy="214314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E:\пдд\det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5417840"/>
            <a:ext cx="1080120" cy="144016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83568" y="764704"/>
            <a:ext cx="49685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нашем  ДОУ оформлены информационные стенды для родителей, на которых расположены необходимые информационные, справочные, статистические, аналитические материалы,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советы   для         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родителей.</a:t>
            </a:r>
          </a:p>
        </p:txBody>
      </p:sp>
      <p:pic>
        <p:nvPicPr>
          <p:cNvPr id="7169" name="Picture 1" descr="F:\Фото ПДД\DSCN1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3031" y="908720"/>
            <a:ext cx="3470969" cy="4627959"/>
          </a:xfrm>
          <a:prstGeom prst="rect">
            <a:avLst/>
          </a:prstGeom>
          <a:noFill/>
        </p:spPr>
      </p:pic>
      <p:pic>
        <p:nvPicPr>
          <p:cNvPr id="7170" name="Picture 2" descr="E:\пдд\17da811c438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745251"/>
            <a:ext cx="2886497" cy="4112749"/>
          </a:xfrm>
          <a:prstGeom prst="rect">
            <a:avLst/>
          </a:prstGeom>
          <a:noFill/>
        </p:spPr>
      </p:pic>
      <p:pic>
        <p:nvPicPr>
          <p:cNvPr id="7171" name="Picture 3" descr="E:\пдд\_________________49edb81937b86-500x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1008"/>
            <a:ext cx="2411760" cy="24117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764704"/>
            <a:ext cx="583264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Используются разнообразные формы работы с детьми: познавательные занятия, целевые прогулки, чтение детской художественной литературы, беседы, создание и разыгрывание проблемных ситуаций, дидактические, подвижные, сюжетно-ролевые игры. </a:t>
            </a:r>
          </a:p>
        </p:txBody>
      </p:sp>
      <p:pic>
        <p:nvPicPr>
          <p:cNvPr id="6145" name="Picture 1" descr="E:\пдд\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56992"/>
            <a:ext cx="4283373" cy="2932270"/>
          </a:xfrm>
          <a:prstGeom prst="rect">
            <a:avLst/>
          </a:prstGeom>
          <a:noFill/>
        </p:spPr>
      </p:pic>
      <p:pic>
        <p:nvPicPr>
          <p:cNvPr id="6146" name="Picture 2" descr="E:\пдд\5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2791" y="3429000"/>
            <a:ext cx="4007681" cy="27363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72000" y="62068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Используются разнообразные формы работы с детьми: познавательные занятия, целевые прогулки, чтение детской художественной литературы, беседы, создание и разыгрывание проблемных ситуаций, дидактические, подвижные, сюжетно-ролевые игры.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E:\пдд\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3456384" cy="2592287"/>
          </a:xfrm>
          <a:prstGeom prst="rect">
            <a:avLst/>
          </a:prstGeom>
          <a:noFill/>
        </p:spPr>
      </p:pic>
      <p:pic>
        <p:nvPicPr>
          <p:cNvPr id="34819" name="Picture 3" descr="E:\пдд\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564904"/>
            <a:ext cx="2880320" cy="2160240"/>
          </a:xfrm>
          <a:prstGeom prst="rect">
            <a:avLst/>
          </a:prstGeom>
          <a:noFill/>
        </p:spPr>
      </p:pic>
      <p:pic>
        <p:nvPicPr>
          <p:cNvPr id="34820" name="Picture 4" descr="E:\пдд\5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5065"/>
            <a:ext cx="3803915" cy="2852936"/>
          </a:xfrm>
          <a:prstGeom prst="rect">
            <a:avLst/>
          </a:prstGeom>
          <a:noFill/>
        </p:spPr>
      </p:pic>
      <p:pic>
        <p:nvPicPr>
          <p:cNvPr id="34822" name="Picture 6" descr="E:\пдд\562ю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293096"/>
            <a:ext cx="3419872" cy="25649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980728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Транспортная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площадка с выносными дорожными знаками, велосипедами, самокатами, сделана дорожная  разметка с пешеходными переходами.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472514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учатся правильно переходить дорогу, регулируемый и нерегулируемый перекрестки, учатся как себя вести на остановке пассажирского транспорта, знакомятся с правилами поведения на дороге велосипедистов.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 descr="E:\пдд\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700808"/>
            <a:ext cx="3581169" cy="2685877"/>
          </a:xfrm>
          <a:prstGeom prst="rect">
            <a:avLst/>
          </a:prstGeom>
          <a:noFill/>
        </p:spPr>
      </p:pic>
      <p:pic>
        <p:nvPicPr>
          <p:cNvPr id="5122" name="Picture 2" descr="E:\пдд\5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420888"/>
            <a:ext cx="3079203" cy="2092896"/>
          </a:xfrm>
          <a:prstGeom prst="rect">
            <a:avLst/>
          </a:prstGeom>
          <a:noFill/>
        </p:spPr>
      </p:pic>
      <p:pic>
        <p:nvPicPr>
          <p:cNvPr id="5123" name="Picture 3" descr="E:\пдд\5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653136"/>
            <a:ext cx="2878412" cy="196204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9269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и взрослые нашего ДОУ  приняли участие в «Исследовании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улицы             О. Кошевого   по     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ПДД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 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исследования:</a:t>
            </a: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Узнать сколько дорожных знаков</a:t>
            </a: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Узнать есть ли на дороге нарушители.</a:t>
            </a:r>
          </a:p>
        </p:txBody>
      </p:sp>
      <p:pic>
        <p:nvPicPr>
          <p:cNvPr id="4098" name="Picture 2" descr="E:\пдд\20131016_114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4118" y="1844824"/>
            <a:ext cx="3759882" cy="5013176"/>
          </a:xfrm>
          <a:prstGeom prst="rect">
            <a:avLst/>
          </a:prstGeom>
          <a:noFill/>
        </p:spPr>
      </p:pic>
      <p:pic>
        <p:nvPicPr>
          <p:cNvPr id="4097" name="Picture 1" descr="E:\пдд\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599674"/>
            <a:ext cx="3390800" cy="2258326"/>
          </a:xfrm>
          <a:prstGeom prst="rect">
            <a:avLst/>
          </a:prstGeom>
          <a:noFill/>
        </p:spPr>
      </p:pic>
      <p:pic>
        <p:nvPicPr>
          <p:cNvPr id="4099" name="Picture 3" descr="E:\пдд\20131016_114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492896"/>
            <a:ext cx="4139952" cy="31049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E:\пдд\5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140968"/>
            <a:ext cx="5400600" cy="352143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87624" y="548680"/>
            <a:ext cx="65527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результате проведенной работы можно отметить, что у детей есть необходимые знания по ПДД: знают дорожные знаки, предназначение тротуара, проезжей части, пешеходного перехода; знают виды транспорта, правила поведения пешеходов на улицах города и умеют этими правилами пользоваться.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73635" y="703150"/>
            <a:ext cx="45014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Методическая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копилка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F:\Фото ПДД\Изображение 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268760"/>
            <a:ext cx="3096344" cy="2322188"/>
          </a:xfrm>
          <a:prstGeom prst="rect">
            <a:avLst/>
          </a:prstGeom>
          <a:noFill/>
        </p:spPr>
      </p:pic>
      <p:pic>
        <p:nvPicPr>
          <p:cNvPr id="2052" name="Picture 4" descr="F:\Фото ПДД\DSCN1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17032"/>
            <a:ext cx="3805660" cy="2854245"/>
          </a:xfrm>
          <a:prstGeom prst="rect">
            <a:avLst/>
          </a:prstGeom>
          <a:noFill/>
        </p:spPr>
      </p:pic>
      <p:pic>
        <p:nvPicPr>
          <p:cNvPr id="2051" name="Picture 3" descr="F:\Фото ПДД\Изображение 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836712"/>
            <a:ext cx="2664296" cy="3552502"/>
          </a:xfrm>
          <a:prstGeom prst="rect">
            <a:avLst/>
          </a:prstGeom>
          <a:noFill/>
        </p:spPr>
      </p:pic>
      <p:pic>
        <p:nvPicPr>
          <p:cNvPr id="2053" name="Picture 5" descr="F:\Фото ПДД\Изображение 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005064"/>
            <a:ext cx="3504516" cy="26283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Юлия\Documents\Bluetooth Folder\1256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91056"/>
            <a:ext cx="3309336" cy="2497567"/>
          </a:xfrm>
          <a:prstGeom prst="rect">
            <a:avLst/>
          </a:prstGeom>
          <a:noFill/>
        </p:spPr>
      </p:pic>
      <p:pic>
        <p:nvPicPr>
          <p:cNvPr id="26625" name="Picture 1" descr="C:\Users\Юлия\Documents\Bluetooth Folder\IMG_81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2806" y="764704"/>
            <a:ext cx="5341194" cy="60932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79912" y="764704"/>
            <a:ext cx="53640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- Дорога… словно  жизнь. Как в жизни, так и на дороге, никогда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не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знаешь,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 что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может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 произойти    и     за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каким поворотом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поджидает опасность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26626" name="Picture 2" descr="C:\Users\Юлия\Documents\Bluetooth Folder\513593da-919c-c1b9-919c-c1b622cf34d1.photo.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56992"/>
            <a:ext cx="3312368" cy="3213357"/>
          </a:xfrm>
          <a:prstGeom prst="rect">
            <a:avLst/>
          </a:prstGeom>
          <a:noFill/>
        </p:spPr>
      </p:pic>
      <p:pic>
        <p:nvPicPr>
          <p:cNvPr id="8" name="08_Amen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F:\Фото ПДД\Изображение 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3168445" cy="2376263"/>
          </a:xfrm>
          <a:prstGeom prst="rect">
            <a:avLst/>
          </a:prstGeom>
          <a:noFill/>
        </p:spPr>
      </p:pic>
      <p:pic>
        <p:nvPicPr>
          <p:cNvPr id="29698" name="Picture 2" descr="F:\Фото ПДД\Изображение 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8114" y="908720"/>
            <a:ext cx="3168448" cy="2376264"/>
          </a:xfrm>
          <a:prstGeom prst="rect">
            <a:avLst/>
          </a:prstGeom>
          <a:noFill/>
        </p:spPr>
      </p:pic>
      <p:pic>
        <p:nvPicPr>
          <p:cNvPr id="29699" name="Picture 3" descr="F:\Фото ПДД\DSCN15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573016"/>
            <a:ext cx="3911179" cy="2933384"/>
          </a:xfrm>
          <a:prstGeom prst="rect">
            <a:avLst/>
          </a:prstGeom>
          <a:noFill/>
        </p:spPr>
      </p:pic>
      <p:pic>
        <p:nvPicPr>
          <p:cNvPr id="29700" name="Picture 4" descr="E:\пдд\_________________49edb81937b86-500x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573016"/>
            <a:ext cx="2670448" cy="2952328"/>
          </a:xfrm>
          <a:prstGeom prst="rect">
            <a:avLst/>
          </a:prstGeom>
          <a:noFill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619672" y="404664"/>
            <a:ext cx="45014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Методическая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копилка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07-The Summer Know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139952" y="2060848"/>
            <a:ext cx="792088" cy="792088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E:\пдд\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0085" y="4005064"/>
            <a:ext cx="3803915" cy="285293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9807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ДОУ ежедневно проводятся минутки безопасности, где педагоги вместе с детьми повторяют дорожную азбуку, придумывают сказки, загадки, частушки. </a:t>
            </a:r>
          </a:p>
        </p:txBody>
      </p:sp>
      <p:pic>
        <p:nvPicPr>
          <p:cNvPr id="3" name="Picture 6" descr="E:\пдд\94fcf21911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0560" y="1052736"/>
            <a:ext cx="2595816" cy="1656184"/>
          </a:xfrm>
          <a:prstGeom prst="rect">
            <a:avLst/>
          </a:prstGeom>
          <a:noFill/>
        </p:spPr>
      </p:pic>
      <p:pic>
        <p:nvPicPr>
          <p:cNvPr id="4" name="Picture 7" descr="E:\пдд\f66d56f4131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2476" y="2780928"/>
            <a:ext cx="2815043" cy="1728192"/>
          </a:xfrm>
          <a:prstGeom prst="rect">
            <a:avLst/>
          </a:prstGeom>
          <a:noFill/>
        </p:spPr>
      </p:pic>
      <p:pic>
        <p:nvPicPr>
          <p:cNvPr id="5" name="Picture 5" descr="E:\пдд\5c5916caea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21" y="4653136"/>
            <a:ext cx="2591583" cy="16561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23528" y="836713"/>
            <a:ext cx="59766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Подвижные, дидактические игры, моделирование дорожных ситуаций, путешествия в «Страну дорожной азбуки», загадки и задачки мультипликационных героев помогают детям научиться правильно вести себя в окружающей                    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дорожной среде.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E:\пдд\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996952"/>
            <a:ext cx="5013994" cy="3432431"/>
          </a:xfrm>
          <a:prstGeom prst="rect">
            <a:avLst/>
          </a:prstGeom>
          <a:noFill/>
        </p:spPr>
      </p:pic>
      <p:pic>
        <p:nvPicPr>
          <p:cNvPr id="27651" name="Picture 3" descr="E:\пдд\5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573016"/>
            <a:ext cx="3456384" cy="23560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51520" y="795772"/>
            <a:ext cx="50405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Чтобы привить детям практические навыки в выполнении правил дорожного движения, проводятся групповые прогулки по тротуару для наблюдения за транспортом, действиями пешеходов и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водителей.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E:\пдд\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420888"/>
            <a:ext cx="3927078" cy="2657681"/>
          </a:xfrm>
          <a:prstGeom prst="rect">
            <a:avLst/>
          </a:prstGeom>
          <a:noFill/>
        </p:spPr>
      </p:pic>
      <p:pic>
        <p:nvPicPr>
          <p:cNvPr id="30723" name="Picture 3" descr="E:\пдд\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77072"/>
            <a:ext cx="3397498" cy="22627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E:\пдд\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8904"/>
            <a:ext cx="3563044" cy="2279096"/>
          </a:xfrm>
          <a:prstGeom prst="rect">
            <a:avLst/>
          </a:prstGeom>
          <a:noFill/>
        </p:spPr>
      </p:pic>
      <p:pic>
        <p:nvPicPr>
          <p:cNvPr id="35843" name="Picture 3" descr="E:\пдд\5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01" y="980728"/>
            <a:ext cx="3840427" cy="2880320"/>
          </a:xfrm>
          <a:prstGeom prst="rect">
            <a:avLst/>
          </a:prstGeom>
          <a:noFill/>
        </p:spPr>
      </p:pic>
      <p:pic>
        <p:nvPicPr>
          <p:cNvPr id="35844" name="Picture 4" descr="E:\пдд\5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19" y="836712"/>
            <a:ext cx="3360373" cy="2520280"/>
          </a:xfrm>
          <a:prstGeom prst="rect">
            <a:avLst/>
          </a:prstGeom>
          <a:noFill/>
        </p:spPr>
      </p:pic>
      <p:pic>
        <p:nvPicPr>
          <p:cNvPr id="35846" name="Picture 6" descr="E:\пдд\Untitled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1552575"/>
            <a:ext cx="2266950" cy="5305425"/>
          </a:xfrm>
          <a:prstGeom prst="rect">
            <a:avLst/>
          </a:prstGeom>
          <a:noFill/>
        </p:spPr>
      </p:pic>
      <p:pic>
        <p:nvPicPr>
          <p:cNvPr id="35842" name="Picture 2" descr="E:\пдд\сюжетная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03574" y="3977680"/>
            <a:ext cx="3840426" cy="28803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27584" y="3717032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 за внимание!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Кабы не было ЮИД [3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4499992" y="980728"/>
            <a:ext cx="576064" cy="576064"/>
          </a:xfrm>
          <a:prstGeom prst="rect">
            <a:avLst/>
          </a:prstGeom>
        </p:spPr>
      </p:pic>
    </p:spTree>
  </p:cSld>
  <p:clrMapOvr>
    <a:masterClrMapping/>
  </p:clrMapOvr>
  <p:transition spd="slow">
    <p:dissolve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80728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дошкольного возраста – это особая категория пешеходов и пассажиров. </a:t>
            </a:r>
          </a:p>
        </p:txBody>
      </p:sp>
      <p:pic>
        <p:nvPicPr>
          <p:cNvPr id="13313" name="Picture 1" descr="C:\Users\Юлия\Documents\Bluetooth Folder\0_71bce_9be99f87_X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3" y="3645024"/>
            <a:ext cx="4008107" cy="3006080"/>
          </a:xfrm>
          <a:prstGeom prst="rect">
            <a:avLst/>
          </a:prstGeom>
          <a:noFill/>
        </p:spPr>
      </p:pic>
      <p:pic>
        <p:nvPicPr>
          <p:cNvPr id="13314" name="Picture 2" descr="C:\Users\Юлия\Documents\Bluetooth Folder\7_ma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9201" y="857606"/>
            <a:ext cx="4211271" cy="2931434"/>
          </a:xfrm>
          <a:prstGeom prst="rect">
            <a:avLst/>
          </a:prstGeom>
          <a:noFill/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211960" y="3471016"/>
            <a:ext cx="478802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думаю, что сегодня уже никого не надо убеждать в том, что чем раньше мы познакомим ребенка с правилами дорожного движения, научим его навыкам культуры поведения на улицах и дорогах, тем меньше будет происшествий на проезжей части.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01-Serenad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139952" y="29969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908720"/>
            <a:ext cx="52200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нашем детском саду координирует работу по профилактике дорожно-транспортного травматизма комиссия «За безопасность дорожного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движения»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9" name="Picture 1" descr="F:\Фото ПДД\Изображение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12976"/>
            <a:ext cx="4320480" cy="3166274"/>
          </a:xfrm>
          <a:prstGeom prst="rect">
            <a:avLst/>
          </a:prstGeom>
          <a:noFill/>
        </p:spPr>
      </p:pic>
      <p:pic>
        <p:nvPicPr>
          <p:cNvPr id="12290" name="Picture 2" descr="F:\Фото ПДД\Изображение 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72" y="3429000"/>
            <a:ext cx="3840542" cy="2880320"/>
          </a:xfrm>
          <a:prstGeom prst="rect">
            <a:avLst/>
          </a:prstGeom>
          <a:noFill/>
        </p:spPr>
      </p:pic>
      <p:pic>
        <p:nvPicPr>
          <p:cNvPr id="12293" name="Picture 5" descr="E:\пдд\ПД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04664"/>
            <a:ext cx="2241482" cy="28140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42919"/>
            <a:ext cx="8929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Результаты работы комиссии:</a:t>
            </a: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14282" y="1285860"/>
            <a:ext cx="3046104" cy="1051932"/>
            <a:chOff x="0" y="0"/>
            <a:chExt cx="3046104" cy="1051932"/>
          </a:xfrm>
          <a:scene3d>
            <a:camera prst="orthographicFront"/>
            <a:lightRig rig="chilly" dir="t"/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0" y="0"/>
              <a:ext cx="3046104" cy="1051932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51351" y="51351"/>
              <a:ext cx="2943402" cy="9492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51435" rIns="102870" bIns="5143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700" b="1" kern="1200" dirty="0" smtClean="0"/>
                <a:t>Работа с педагогами</a:t>
              </a:r>
              <a:endParaRPr lang="ru-RU" sz="2700" b="1" kern="1200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14282" y="2500306"/>
            <a:ext cx="3046104" cy="1051932"/>
            <a:chOff x="0" y="1158452"/>
            <a:chExt cx="3046104" cy="1051932"/>
          </a:xfrm>
          <a:scene3d>
            <a:camera prst="orthographicFront"/>
            <a:lightRig rig="chilly" dir="t"/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1158452"/>
              <a:ext cx="3046104" cy="1051932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51351" y="1209803"/>
              <a:ext cx="2943402" cy="9492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51435" rIns="102870" bIns="5143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700" kern="1200" dirty="0" smtClean="0"/>
                <a:t>Работа с детьми</a:t>
              </a:r>
              <a:endParaRPr lang="ru-RU" sz="2700" kern="120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14282" y="3643314"/>
            <a:ext cx="3046104" cy="1051932"/>
            <a:chOff x="0" y="2315578"/>
            <a:chExt cx="3046104" cy="1051932"/>
          </a:xfrm>
          <a:scene3d>
            <a:camera prst="orthographicFront"/>
            <a:lightRig rig="chilly" dir="t"/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2315578"/>
              <a:ext cx="3046104" cy="1051932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51351" y="2366929"/>
              <a:ext cx="2943402" cy="9492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51435" rIns="102870" bIns="5143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700" b="1" kern="1200" dirty="0" smtClean="0"/>
                <a:t>Работа с родителями</a:t>
              </a:r>
              <a:endParaRPr lang="ru-RU" sz="2700" b="1" kern="12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14282" y="4929198"/>
            <a:ext cx="3214710" cy="1143008"/>
            <a:chOff x="0" y="3472704"/>
            <a:chExt cx="3046104" cy="1051932"/>
          </a:xfrm>
          <a:scene3d>
            <a:camera prst="orthographicFront"/>
            <a:lightRig rig="chilly" dir="t"/>
          </a:scene3d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0" y="3472704"/>
              <a:ext cx="3046104" cy="1051932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51351" y="3524055"/>
              <a:ext cx="2943402" cy="9492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51435" rIns="102870" bIns="5143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700" b="1" kern="1200" dirty="0" smtClean="0"/>
                <a:t>Взаимодействие с социумом</a:t>
              </a:r>
              <a:endParaRPr lang="ru-RU" sz="2700" b="1" kern="12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214678" y="1285860"/>
            <a:ext cx="4569157" cy="1051932"/>
            <a:chOff x="3046104" y="1325"/>
            <a:chExt cx="4569157" cy="1051932"/>
          </a:xfrm>
          <a:scene3d>
            <a:camera prst="orthographicFront"/>
            <a:lightRig rig="chilly" dir="t"/>
          </a:scene3d>
        </p:grpSpPr>
        <p:sp>
          <p:nvSpPr>
            <p:cNvPr id="21" name="Стрелка вправо 20"/>
            <p:cNvSpPr/>
            <p:nvPr/>
          </p:nvSpPr>
          <p:spPr>
            <a:xfrm>
              <a:off x="3046104" y="1325"/>
              <a:ext cx="4569157" cy="1051932"/>
            </a:xfrm>
            <a:prstGeom prst="rightArrow">
              <a:avLst>
                <a:gd name="adj1" fmla="val 75000"/>
                <a:gd name="adj2" fmla="val 50000"/>
              </a:avLst>
            </a:prstGeom>
            <a:sp3d z="-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Стрелка вправо 4"/>
            <p:cNvSpPr/>
            <p:nvPr/>
          </p:nvSpPr>
          <p:spPr>
            <a:xfrm>
              <a:off x="3046104" y="132816"/>
              <a:ext cx="4174682" cy="788950"/>
            </a:xfrm>
            <a:prstGeom prst="rect">
              <a:avLst/>
            </a:prstGeom>
            <a:sp3d z="-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8255" rIns="8255" bIns="8255" numCol="1" spcCol="1270" anchor="t" anchorCtr="0">
              <a:noAutofit/>
            </a:bodyPr>
            <a:lstStyle/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300" kern="1200" dirty="0" smtClean="0"/>
                <a:t>Созданы в соответствии с возрастом детей и требованиями программы уголки дорожного движения, подобрана методическая и худ. литература, пособия, используют  ИКТ  и др.</a:t>
              </a:r>
              <a:endParaRPr lang="ru-RU" sz="1300" kern="1200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214678" y="2500306"/>
            <a:ext cx="4569157" cy="1051932"/>
            <a:chOff x="3046104" y="1067007"/>
            <a:chExt cx="4569157" cy="1051932"/>
          </a:xfrm>
          <a:scene3d>
            <a:camera prst="orthographicFront"/>
            <a:lightRig rig="chilly" dir="t"/>
          </a:scene3d>
        </p:grpSpPr>
        <p:sp>
          <p:nvSpPr>
            <p:cNvPr id="24" name="Стрелка вправо 23"/>
            <p:cNvSpPr/>
            <p:nvPr/>
          </p:nvSpPr>
          <p:spPr>
            <a:xfrm>
              <a:off x="3046104" y="1067007"/>
              <a:ext cx="4569157" cy="1051932"/>
            </a:xfrm>
            <a:prstGeom prst="rightArrow">
              <a:avLst>
                <a:gd name="adj1" fmla="val 75000"/>
                <a:gd name="adj2" fmla="val 50000"/>
              </a:avLst>
            </a:prstGeom>
            <a:sp3d z="-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Стрелка вправо 4"/>
            <p:cNvSpPr/>
            <p:nvPr/>
          </p:nvSpPr>
          <p:spPr>
            <a:xfrm>
              <a:off x="3046104" y="1198498"/>
              <a:ext cx="4174682" cy="788950"/>
            </a:xfrm>
            <a:prstGeom prst="rect">
              <a:avLst/>
            </a:prstGeom>
            <a:sp3d z="-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8255" rIns="8255" bIns="8255" numCol="1" spcCol="1270" anchor="t" anchorCtr="0">
              <a:noAutofit/>
            </a:bodyPr>
            <a:lstStyle/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300" kern="1200" dirty="0" smtClean="0"/>
                <a:t>Через игру дети усвоили основные требования правил по ПДД. Используют знания в различных видах деятельности( рисование, конструирование, развитие речи, театрализованная деятельность и др.)</a:t>
              </a:r>
              <a:endParaRPr lang="ru-RU" sz="1300" kern="1200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214678" y="3571876"/>
            <a:ext cx="4569157" cy="1051932"/>
            <a:chOff x="3046104" y="2315578"/>
            <a:chExt cx="4569157" cy="1051932"/>
          </a:xfrm>
          <a:scene3d>
            <a:camera prst="orthographicFront"/>
            <a:lightRig rig="chilly" dir="t"/>
          </a:scene3d>
        </p:grpSpPr>
        <p:sp>
          <p:nvSpPr>
            <p:cNvPr id="27" name="Стрелка вправо 26"/>
            <p:cNvSpPr/>
            <p:nvPr/>
          </p:nvSpPr>
          <p:spPr>
            <a:xfrm>
              <a:off x="3046104" y="2315578"/>
              <a:ext cx="4569157" cy="1051932"/>
            </a:xfrm>
            <a:prstGeom prst="rightArrow">
              <a:avLst>
                <a:gd name="adj1" fmla="val 75000"/>
                <a:gd name="adj2" fmla="val 50000"/>
              </a:avLst>
            </a:prstGeom>
            <a:sp3d z="-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Стрелка вправо 4"/>
            <p:cNvSpPr/>
            <p:nvPr/>
          </p:nvSpPr>
          <p:spPr>
            <a:xfrm>
              <a:off x="3046104" y="2447069"/>
              <a:ext cx="4174682" cy="788950"/>
            </a:xfrm>
            <a:prstGeom prst="rect">
              <a:avLst/>
            </a:prstGeom>
            <a:sp3d z="-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8255" rIns="8255" bIns="8255" numCol="1" spcCol="1270" anchor="t" anchorCtr="0">
              <a:noAutofit/>
            </a:bodyPr>
            <a:lstStyle/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300" kern="1200" dirty="0" smtClean="0"/>
                <a:t>Эффективное сотрудничество по вопросам безопасности с администрацией и детьми; дискуссионные встречи с инспектором пропаганды ГИБДД </a:t>
              </a:r>
              <a:r>
                <a:rPr lang="ru-RU" sz="1300" dirty="0" smtClean="0"/>
                <a:t> </a:t>
              </a:r>
              <a:r>
                <a:rPr lang="ru-RU" sz="1300" kern="1200" dirty="0" smtClean="0"/>
                <a:t>г.Шахты</a:t>
              </a:r>
              <a:endParaRPr lang="ru-RU" sz="1300" kern="1200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428992" y="4929198"/>
            <a:ext cx="4569157" cy="1051932"/>
            <a:chOff x="3046104" y="3472704"/>
            <a:chExt cx="4569157" cy="1051932"/>
          </a:xfrm>
          <a:scene3d>
            <a:camera prst="orthographicFront"/>
            <a:lightRig rig="chilly" dir="t"/>
          </a:scene3d>
        </p:grpSpPr>
        <p:sp>
          <p:nvSpPr>
            <p:cNvPr id="30" name="Стрелка вправо 29"/>
            <p:cNvSpPr/>
            <p:nvPr/>
          </p:nvSpPr>
          <p:spPr>
            <a:xfrm>
              <a:off x="3046104" y="3472704"/>
              <a:ext cx="4569157" cy="1051932"/>
            </a:xfrm>
            <a:prstGeom prst="rightArrow">
              <a:avLst>
                <a:gd name="adj1" fmla="val 75000"/>
                <a:gd name="adj2" fmla="val 50000"/>
              </a:avLst>
            </a:prstGeom>
            <a:sp3d z="-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Стрелка вправо 4"/>
            <p:cNvSpPr/>
            <p:nvPr/>
          </p:nvSpPr>
          <p:spPr>
            <a:xfrm>
              <a:off x="3046104" y="3604195"/>
              <a:ext cx="4174682" cy="788950"/>
            </a:xfrm>
            <a:prstGeom prst="rect">
              <a:avLst/>
            </a:prstGeom>
            <a:sp3d z="-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8255" rIns="8255" bIns="8255" numCol="1" spcCol="1270" anchor="t" anchorCtr="0">
              <a:noAutofit/>
            </a:bodyPr>
            <a:lstStyle/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300" kern="1200" dirty="0"/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itchFamily="34" charset="0"/>
                <a:buChar char="•"/>
              </a:pPr>
              <a:r>
                <a:rPr lang="ru-RU" sz="1300" kern="1200" dirty="0" smtClean="0"/>
                <a:t>ГИБДД </a:t>
              </a:r>
              <a:r>
                <a:rPr lang="ru-RU" sz="1300" dirty="0" smtClean="0"/>
                <a:t> </a:t>
              </a:r>
              <a:r>
                <a:rPr lang="ru-RU" sz="1300" kern="1200" dirty="0" smtClean="0"/>
                <a:t> г. Шахты</a:t>
              </a:r>
              <a:endParaRPr lang="ru-RU" sz="1300" kern="1200" dirty="0"/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300" kern="1200" dirty="0" smtClean="0"/>
                <a:t>МБОУ СОШ </a:t>
              </a:r>
              <a:r>
                <a:rPr lang="ru-RU" sz="1300" kern="1200" dirty="0" smtClean="0"/>
                <a:t>№</a:t>
              </a:r>
              <a:r>
                <a:rPr lang="ru-RU" sz="1300" dirty="0" smtClean="0"/>
                <a:t> </a:t>
              </a:r>
              <a:r>
                <a:rPr lang="ru-RU" sz="1300" dirty="0" smtClean="0"/>
                <a:t>49</a:t>
              </a:r>
              <a:endParaRPr lang="ru-RU" sz="1300" kern="1200" dirty="0"/>
            </a:p>
          </p:txBody>
        </p:sp>
      </p:grpSp>
    </p:spTree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764704"/>
            <a:ext cx="40324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реализации поставленных задач в ДОУ создаются необходимые условия. Оборудован методический кабинет и уголки безопасности по ПДД,   в которых имеется разнообразный консультативный материал, рекомендации, материалы комиссии «За безопасность движения», семинаров, видеоматериалы. </a:t>
            </a:r>
          </a:p>
        </p:txBody>
      </p:sp>
      <p:pic>
        <p:nvPicPr>
          <p:cNvPr id="11265" name="Picture 1" descr="F:\Фото ПДД\Изображение 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980728"/>
            <a:ext cx="3420888" cy="2565589"/>
          </a:xfrm>
          <a:prstGeom prst="rect">
            <a:avLst/>
          </a:prstGeom>
          <a:noFill/>
        </p:spPr>
      </p:pic>
      <p:pic>
        <p:nvPicPr>
          <p:cNvPr id="11266" name="Picture 2" descr="F:\Фото ПДД\Изображение 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789040"/>
            <a:ext cx="3357256" cy="27338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807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снабжен  инструктивным материалом, периодическими изданиями (газета «Добрая дорога детства и журнал  «Путешествие на зеленый свет»).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436510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педагогов оформлены информационные стенды, на которых можно ознакомиться с информацией о планируемых мероприятиях, этапах проведения игры – путешествия «Приключения светофора», конкретными рекомендациями по обучению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дошкольников    ПДД  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т.д.</a:t>
            </a:r>
          </a:p>
        </p:txBody>
      </p:sp>
      <p:cxnSp>
        <p:nvCxnSpPr>
          <p:cNvPr id="5" name="Соединительная линия уступом 4"/>
          <p:cNvCxnSpPr/>
          <p:nvPr/>
        </p:nvCxnSpPr>
        <p:spPr>
          <a:xfrm>
            <a:off x="4572000" y="1412776"/>
            <a:ext cx="648072" cy="36004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241" name="Picture 1" descr="F:\Фото ПДД\Изображение 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196752"/>
            <a:ext cx="3515868" cy="2636821"/>
          </a:xfrm>
          <a:prstGeom prst="rect">
            <a:avLst/>
          </a:prstGeom>
          <a:noFill/>
        </p:spPr>
      </p:pic>
      <p:pic>
        <p:nvPicPr>
          <p:cNvPr id="10242" name="Picture 2" descr="F:\Фото ПДД\DSCN1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4218467" cy="31638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6206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мероприятиях: турнирах, викторинах,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КВН 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F:\Фото ПДД\Изображение 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84785"/>
            <a:ext cx="3360474" cy="2520280"/>
          </a:xfrm>
          <a:prstGeom prst="rect">
            <a:avLst/>
          </a:prstGeom>
          <a:noFill/>
        </p:spPr>
      </p:pic>
      <p:pic>
        <p:nvPicPr>
          <p:cNvPr id="9218" name="Picture 2" descr="F:\Фото ПДД\Изображение 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484784"/>
            <a:ext cx="3600400" cy="2571376"/>
          </a:xfrm>
          <a:prstGeom prst="rect">
            <a:avLst/>
          </a:prstGeom>
          <a:noFill/>
        </p:spPr>
      </p:pic>
      <p:pic>
        <p:nvPicPr>
          <p:cNvPr id="9219" name="Picture 3" descr="F:\Фото ПДД\Изображение 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097078"/>
            <a:ext cx="3449474" cy="2572282"/>
          </a:xfrm>
          <a:prstGeom prst="rect">
            <a:avLst/>
          </a:prstGeom>
          <a:noFill/>
        </p:spPr>
      </p:pic>
      <p:pic>
        <p:nvPicPr>
          <p:cNvPr id="9220" name="Picture 4" descr="F:\Фото ПДД\Изображение 0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178616"/>
            <a:ext cx="3572620" cy="2490744"/>
          </a:xfrm>
          <a:prstGeom prst="rect">
            <a:avLst/>
          </a:prstGeom>
          <a:noFill/>
        </p:spPr>
      </p:pic>
      <p:pic>
        <p:nvPicPr>
          <p:cNvPr id="7" name="Кабы не было ЮИД [3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283968" y="2996952"/>
            <a:ext cx="720080" cy="720080"/>
          </a:xfrm>
          <a:prstGeom prst="rect">
            <a:avLst/>
          </a:prstGeom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9087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Спортивных праздниках, акциях «Детское кресло», «Ребёнок – главный пассажир».</a:t>
            </a:r>
            <a:endParaRPr lang="ru-RU" dirty="0"/>
          </a:p>
        </p:txBody>
      </p:sp>
      <p:pic>
        <p:nvPicPr>
          <p:cNvPr id="8193" name="Picture 1" descr="F:\Фото ПДД\Изображение 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3744416" cy="2808227"/>
          </a:xfrm>
          <a:prstGeom prst="rect">
            <a:avLst/>
          </a:prstGeom>
          <a:noFill/>
        </p:spPr>
      </p:pic>
      <p:pic>
        <p:nvPicPr>
          <p:cNvPr id="8194" name="Picture 2" descr="F:\Фото ПДД\Изображение 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472" y="1556792"/>
            <a:ext cx="3787528" cy="2840561"/>
          </a:xfrm>
          <a:prstGeom prst="rect">
            <a:avLst/>
          </a:prstGeom>
          <a:noFill/>
        </p:spPr>
      </p:pic>
      <p:pic>
        <p:nvPicPr>
          <p:cNvPr id="8196" name="Picture 4" descr="F:\Фото ПДД\Изображение 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933056"/>
            <a:ext cx="3592265" cy="26941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344</TotalTime>
  <Words>652</Words>
  <Application>Microsoft Office PowerPoint</Application>
  <PresentationFormat>Экран (4:3)</PresentationFormat>
  <Paragraphs>42</Paragraphs>
  <Slides>24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Юлия</dc:creator>
  <cp:lastModifiedBy>Admin</cp:lastModifiedBy>
  <cp:revision>35</cp:revision>
  <dcterms:created xsi:type="dcterms:W3CDTF">2013-10-20T12:20:34Z</dcterms:created>
  <dcterms:modified xsi:type="dcterms:W3CDTF">2017-03-01T12:38:46Z</dcterms:modified>
</cp:coreProperties>
</file>